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9" r:id="rId4"/>
    <p:sldId id="258"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78" d="100"/>
          <a:sy n="78" d="100"/>
        </p:scale>
        <p:origin x="103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A52E72-C46E-4314-9D48-60ECEE864900}" type="datetimeFigureOut">
              <a:rPr lang="en-IN" smtClean="0"/>
              <a:t>25-10-2024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FFB549-567B-4539-B0A4-85B3767A3897}" type="slidenum">
              <a:rPr lang="en-IN" smtClean="0"/>
              <a:t>‹#›</a:t>
            </a:fld>
            <a:endParaRPr lang="en-IN"/>
          </a:p>
        </p:txBody>
      </p:sp>
    </p:spTree>
    <p:extLst>
      <p:ext uri="{BB962C8B-B14F-4D97-AF65-F5344CB8AC3E}">
        <p14:creationId xmlns:p14="http://schemas.microsoft.com/office/powerpoint/2010/main" val="3336287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5853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461B63F-6CE9-4D1F-A90F-328122A21254}" type="datetimeFigureOut">
              <a:rPr lang="en-IN" smtClean="0"/>
              <a:t>25-10-2024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3706445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31699552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64553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2303991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08794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13551040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452721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729351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3554158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61B63F-6CE9-4D1F-A90F-328122A21254}" type="datetimeFigureOut">
              <a:rPr lang="en-IN" smtClean="0"/>
              <a:t>25-10-2024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3357706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61B63F-6CE9-4D1F-A90F-328122A21254}" type="datetimeFigureOut">
              <a:rPr lang="en-IN" smtClean="0"/>
              <a:t>25-10-2024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526440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461B63F-6CE9-4D1F-A90F-328122A21254}" type="datetimeFigureOut">
              <a:rPr lang="en-IN" smtClean="0"/>
              <a:t>25-10-2024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1046707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61B63F-6CE9-4D1F-A90F-328122A21254}" type="datetimeFigureOut">
              <a:rPr lang="en-IN" smtClean="0"/>
              <a:t>25-10-2024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3320779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61B63F-6CE9-4D1F-A90F-328122A21254}" type="datetimeFigureOut">
              <a:rPr lang="en-IN" smtClean="0"/>
              <a:t>25-10-2024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3829534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1B63F-6CE9-4D1F-A90F-328122A21254}" type="datetimeFigureOut">
              <a:rPr lang="en-IN" smtClean="0"/>
              <a:t>25-10-2024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1244165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61B63F-6CE9-4D1F-A90F-328122A21254}" type="datetimeFigureOut">
              <a:rPr lang="en-IN" smtClean="0"/>
              <a:t>25-10-2024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FB87468-2679-4365-BB71-DA3FA44AF753}" type="slidenum">
              <a:rPr lang="en-IN" smtClean="0"/>
              <a:t>‹#›</a:t>
            </a:fld>
            <a:endParaRPr lang="en-IN"/>
          </a:p>
        </p:txBody>
      </p:sp>
    </p:spTree>
    <p:extLst>
      <p:ext uri="{BB962C8B-B14F-4D97-AF65-F5344CB8AC3E}">
        <p14:creationId xmlns:p14="http://schemas.microsoft.com/office/powerpoint/2010/main" val="3594398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461B63F-6CE9-4D1F-A90F-328122A21254}" type="datetimeFigureOut">
              <a:rPr lang="en-IN" smtClean="0"/>
              <a:t>25-10-2024</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2FB87468-2679-4365-BB71-DA3FA44AF753}" type="slidenum">
              <a:rPr lang="en-IN" smtClean="0"/>
              <a:t>‹#›</a:t>
            </a:fld>
            <a:endParaRPr lang="en-IN"/>
          </a:p>
        </p:txBody>
      </p:sp>
    </p:spTree>
    <p:extLst>
      <p:ext uri="{BB962C8B-B14F-4D97-AF65-F5344CB8AC3E}">
        <p14:creationId xmlns:p14="http://schemas.microsoft.com/office/powerpoint/2010/main" val="29668459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6529F6-B837-82E6-A6C7-D7427FA41333}"/>
              </a:ext>
            </a:extLst>
          </p:cNvPr>
          <p:cNvPicPr>
            <a:picLocks noChangeAspect="1"/>
          </p:cNvPicPr>
          <p:nvPr/>
        </p:nvPicPr>
        <p:blipFill>
          <a:blip r:embed="rId2"/>
          <a:stretch>
            <a:fillRect/>
          </a:stretch>
        </p:blipFill>
        <p:spPr>
          <a:xfrm>
            <a:off x="18288" y="0"/>
            <a:ext cx="1865538" cy="1755800"/>
          </a:xfrm>
          <a:prstGeom prst="rect">
            <a:avLst/>
          </a:prstGeom>
        </p:spPr>
      </p:pic>
      <p:pic>
        <p:nvPicPr>
          <p:cNvPr id="6" name="Picture 5">
            <a:extLst>
              <a:ext uri="{FF2B5EF4-FFF2-40B4-BE49-F238E27FC236}">
                <a16:creationId xmlns:a16="http://schemas.microsoft.com/office/drawing/2014/main" id="{5166B22B-64EF-4D83-C7C9-FC80E8516F9D}"/>
              </a:ext>
            </a:extLst>
          </p:cNvPr>
          <p:cNvPicPr>
            <a:picLocks noChangeAspect="1"/>
          </p:cNvPicPr>
          <p:nvPr/>
        </p:nvPicPr>
        <p:blipFill>
          <a:blip r:embed="rId3"/>
          <a:stretch>
            <a:fillRect/>
          </a:stretch>
        </p:blipFill>
        <p:spPr>
          <a:xfrm>
            <a:off x="10247207" y="0"/>
            <a:ext cx="1944793" cy="1828959"/>
          </a:xfrm>
          <a:prstGeom prst="rect">
            <a:avLst/>
          </a:prstGeom>
        </p:spPr>
      </p:pic>
      <p:sp>
        <p:nvSpPr>
          <p:cNvPr id="8" name="TextBox 7">
            <a:extLst>
              <a:ext uri="{FF2B5EF4-FFF2-40B4-BE49-F238E27FC236}">
                <a16:creationId xmlns:a16="http://schemas.microsoft.com/office/drawing/2014/main" id="{D50B06EE-A6F7-3E12-00BD-7C58485EB6B9}"/>
              </a:ext>
            </a:extLst>
          </p:cNvPr>
          <p:cNvSpPr txBox="1"/>
          <p:nvPr/>
        </p:nvSpPr>
        <p:spPr>
          <a:xfrm>
            <a:off x="1865538" y="170014"/>
            <a:ext cx="8381669" cy="1415772"/>
          </a:xfrm>
          <a:prstGeom prst="rect">
            <a:avLst/>
          </a:prstGeom>
          <a:noFill/>
        </p:spPr>
        <p:txBody>
          <a:bodyPr wrap="square" rtlCol="0">
            <a:spAutoFit/>
          </a:bodyPr>
          <a:lstStyle/>
          <a:p>
            <a:pPr algn="ctr"/>
            <a:r>
              <a:rPr lang="en-IN" sz="3200" dirty="0">
                <a:solidFill>
                  <a:schemeClr val="bg2"/>
                </a:solidFill>
                <a:latin typeface="Times New Roman"/>
                <a:cs typeface="Times New Roman"/>
              </a:rPr>
              <a:t>CMR TECHNICAL CAMPUS</a:t>
            </a:r>
            <a:endParaRPr lang="en-IN" sz="3200" dirty="0">
              <a:solidFill>
                <a:schemeClr val="bg2"/>
              </a:solidFill>
              <a:latin typeface="Times New Roman"/>
              <a:ea typeface="Calibri"/>
              <a:cs typeface="Times New Roman"/>
            </a:endParaRPr>
          </a:p>
          <a:p>
            <a:pPr algn="ctr"/>
            <a:r>
              <a:rPr lang="en-IN" sz="1800" dirty="0"/>
              <a:t> UGC(Autonomous)</a:t>
            </a:r>
            <a:endParaRPr lang="en-IN" sz="1800" dirty="0">
              <a:ea typeface="Calibri"/>
              <a:cs typeface="Calibri"/>
            </a:endParaRPr>
          </a:p>
          <a:p>
            <a:pPr algn="ctr"/>
            <a:r>
              <a:rPr lang="en-IN" sz="1800" dirty="0"/>
              <a:t>Accredited by NBA &amp; NAAC with ‘A’ Grade</a:t>
            </a:r>
            <a:endParaRPr lang="en-IN" sz="1800" dirty="0">
              <a:ea typeface="Calibri"/>
              <a:cs typeface="Calibri"/>
            </a:endParaRPr>
          </a:p>
          <a:p>
            <a:pPr algn="ctr"/>
            <a:r>
              <a:rPr lang="en-IN" sz="1800" u="sng" dirty="0"/>
              <a:t>Approved by AICTE , New Delhi &amp; JNTU, Hyderabad</a:t>
            </a:r>
            <a:endParaRPr lang="en-IN" dirty="0"/>
          </a:p>
        </p:txBody>
      </p:sp>
      <p:sp>
        <p:nvSpPr>
          <p:cNvPr id="10" name="TextBox 11">
            <a:extLst>
              <a:ext uri="{FF2B5EF4-FFF2-40B4-BE49-F238E27FC236}">
                <a16:creationId xmlns:a16="http://schemas.microsoft.com/office/drawing/2014/main" id="{AE47A062-A73A-90EE-7DDB-579AE9781D93}"/>
              </a:ext>
            </a:extLst>
          </p:cNvPr>
          <p:cNvSpPr txBox="1"/>
          <p:nvPr/>
        </p:nvSpPr>
        <p:spPr>
          <a:xfrm>
            <a:off x="2031883" y="1737363"/>
            <a:ext cx="812823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2400" b="1" dirty="0"/>
              <a:t>Department of Computer Science Engineering </a:t>
            </a:r>
          </a:p>
        </p:txBody>
      </p:sp>
      <p:sp>
        <p:nvSpPr>
          <p:cNvPr id="11" name="TextBox 10">
            <a:extLst>
              <a:ext uri="{FF2B5EF4-FFF2-40B4-BE49-F238E27FC236}">
                <a16:creationId xmlns:a16="http://schemas.microsoft.com/office/drawing/2014/main" id="{4AE488F0-1BBC-7C73-CA2D-ACC8571A52EC}"/>
              </a:ext>
            </a:extLst>
          </p:cNvPr>
          <p:cNvSpPr txBox="1"/>
          <p:nvPr/>
        </p:nvSpPr>
        <p:spPr>
          <a:xfrm>
            <a:off x="2834802" y="2400790"/>
            <a:ext cx="7945974" cy="2215991"/>
          </a:xfrm>
          <a:prstGeom prst="rect">
            <a:avLst/>
          </a:prstGeom>
          <a:noFill/>
        </p:spPr>
        <p:txBody>
          <a:bodyPr wrap="square" rtlCol="0">
            <a:spAutoFit/>
          </a:bodyPr>
          <a:lstStyle/>
          <a:p>
            <a:r>
              <a:rPr lang="en-IN" sz="2400" dirty="0"/>
              <a:t>                             A Mini Project on </a:t>
            </a:r>
          </a:p>
          <a:p>
            <a:endParaRPr lang="en-IN" sz="2400" dirty="0"/>
          </a:p>
          <a:p>
            <a:r>
              <a:rPr lang="en-US" sz="3600" b="1" dirty="0">
                <a:effectLst/>
                <a:latin typeface="Times New Roman" panose="02020603050405020304" pitchFamily="18" charset="0"/>
                <a:ea typeface="Times New Roman" panose="02020603050405020304" pitchFamily="18" charset="0"/>
                <a:cs typeface="Times New Roman" panose="02020603050405020304" pitchFamily="18" charset="0"/>
              </a:rPr>
              <a:t>WATER QUALITY MONITORING AND FORECASTING SYSTEM </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
        <p:nvSpPr>
          <p:cNvPr id="12" name="TextBox 11">
            <a:extLst>
              <a:ext uri="{FF2B5EF4-FFF2-40B4-BE49-F238E27FC236}">
                <a16:creationId xmlns:a16="http://schemas.microsoft.com/office/drawing/2014/main" id="{A6C708F2-C143-F4C2-2C00-BBB4117058A2}"/>
              </a:ext>
            </a:extLst>
          </p:cNvPr>
          <p:cNvSpPr txBox="1"/>
          <p:nvPr/>
        </p:nvSpPr>
        <p:spPr>
          <a:xfrm>
            <a:off x="707988" y="5161029"/>
            <a:ext cx="3704860" cy="1477328"/>
          </a:xfrm>
          <a:prstGeom prst="rect">
            <a:avLst/>
          </a:prstGeom>
          <a:noFill/>
        </p:spPr>
        <p:txBody>
          <a:bodyPr wrap="none" rtlCol="0">
            <a:spAutoFit/>
          </a:bodyPr>
          <a:lstStyle/>
          <a:p>
            <a:pPr algn="just"/>
            <a:r>
              <a:rPr lang="en-IN" sz="1800" dirty="0"/>
              <a:t>Presented by:</a:t>
            </a:r>
          </a:p>
          <a:p>
            <a:pPr algn="just"/>
            <a:r>
              <a:rPr lang="en-IN" dirty="0"/>
              <a:t>P. </a:t>
            </a:r>
            <a:r>
              <a:rPr lang="en-IN" dirty="0" err="1"/>
              <a:t>Indhu</a:t>
            </a:r>
            <a:r>
              <a:rPr lang="en-IN" sz="1800" dirty="0"/>
              <a:t>       217R1A0544</a:t>
            </a:r>
          </a:p>
          <a:p>
            <a:pPr algn="just"/>
            <a:r>
              <a:rPr lang="en-IN" sz="1800" dirty="0"/>
              <a:t>K. </a:t>
            </a:r>
            <a:r>
              <a:rPr lang="en-IN" sz="1800" dirty="0" err="1"/>
              <a:t>Mahipal</a:t>
            </a:r>
            <a:r>
              <a:rPr lang="en-IN" sz="1800" dirty="0"/>
              <a:t>   217R1A0528</a:t>
            </a:r>
          </a:p>
          <a:p>
            <a:pPr algn="just"/>
            <a:r>
              <a:rPr lang="en-IN" dirty="0"/>
              <a:t>E. Mahesh Kumar</a:t>
            </a:r>
            <a:r>
              <a:rPr lang="en-IN" sz="1800" dirty="0"/>
              <a:t>    217R1A0520</a:t>
            </a:r>
          </a:p>
          <a:p>
            <a:endParaRPr lang="en-IN" dirty="0"/>
          </a:p>
        </p:txBody>
      </p:sp>
      <p:sp>
        <p:nvSpPr>
          <p:cNvPr id="13" name="TextBox 12">
            <a:extLst>
              <a:ext uri="{FF2B5EF4-FFF2-40B4-BE49-F238E27FC236}">
                <a16:creationId xmlns:a16="http://schemas.microsoft.com/office/drawing/2014/main" id="{C4853379-603E-6B1B-33C0-4161EAFAE26B}"/>
              </a:ext>
            </a:extLst>
          </p:cNvPr>
          <p:cNvSpPr txBox="1"/>
          <p:nvPr/>
        </p:nvSpPr>
        <p:spPr>
          <a:xfrm>
            <a:off x="8734886" y="5188612"/>
            <a:ext cx="2850460" cy="923330"/>
          </a:xfrm>
          <a:prstGeom prst="rect">
            <a:avLst/>
          </a:prstGeom>
          <a:noFill/>
        </p:spPr>
        <p:txBody>
          <a:bodyPr wrap="none" rtlCol="0">
            <a:spAutoFit/>
          </a:bodyPr>
          <a:lstStyle/>
          <a:p>
            <a:pPr algn="just"/>
            <a:r>
              <a:rPr lang="en-US" sz="1800" dirty="0"/>
              <a:t>Under the Guidance of </a:t>
            </a:r>
          </a:p>
          <a:p>
            <a:pPr algn="just"/>
            <a:r>
              <a:rPr lang="en-US" sz="1800" dirty="0" err="1"/>
              <a:t>Ms</a:t>
            </a:r>
            <a:r>
              <a:rPr lang="en-US" sz="1800" dirty="0"/>
              <a:t> </a:t>
            </a:r>
            <a:r>
              <a:rPr lang="en-US" sz="1800" dirty="0" err="1"/>
              <a:t>Tabeen</a:t>
            </a:r>
            <a:r>
              <a:rPr lang="en-US" sz="1800" dirty="0"/>
              <a:t> Fatima</a:t>
            </a:r>
          </a:p>
          <a:p>
            <a:pPr algn="just"/>
            <a:r>
              <a:rPr lang="en-US" sz="1800" dirty="0"/>
              <a:t>(Assistant Professor)</a:t>
            </a:r>
            <a:endParaRPr lang="en-IN" dirty="0"/>
          </a:p>
        </p:txBody>
      </p:sp>
    </p:spTree>
    <p:extLst>
      <p:ext uri="{BB962C8B-B14F-4D97-AF65-F5344CB8AC3E}">
        <p14:creationId xmlns:p14="http://schemas.microsoft.com/office/powerpoint/2010/main" val="710748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6214686-AE87-E61B-4C01-0A6C9329DFD1}"/>
              </a:ext>
            </a:extLst>
          </p:cNvPr>
          <p:cNvSpPr txBox="1"/>
          <p:nvPr/>
        </p:nvSpPr>
        <p:spPr>
          <a:xfrm>
            <a:off x="3191256" y="557784"/>
            <a:ext cx="4873752" cy="523220"/>
          </a:xfrm>
          <a:prstGeom prst="rect">
            <a:avLst/>
          </a:prstGeom>
          <a:noFill/>
        </p:spPr>
        <p:txBody>
          <a:bodyPr wrap="square" rtlCol="0">
            <a:spAutoFit/>
          </a:bodyPr>
          <a:lstStyle/>
          <a:p>
            <a:r>
              <a:rPr lang="en-US" sz="2800" b="1" dirty="0"/>
              <a:t>NOVELTY OF THIS PROJECT</a:t>
            </a:r>
            <a:endParaRPr lang="en-IN" sz="2800" b="1" dirty="0"/>
          </a:p>
        </p:txBody>
      </p:sp>
      <p:sp>
        <p:nvSpPr>
          <p:cNvPr id="3" name="TextBox 2">
            <a:extLst>
              <a:ext uri="{FF2B5EF4-FFF2-40B4-BE49-F238E27FC236}">
                <a16:creationId xmlns:a16="http://schemas.microsoft.com/office/drawing/2014/main" id="{4A79F328-EC8A-2D6B-7286-2A8D04514689}"/>
              </a:ext>
            </a:extLst>
          </p:cNvPr>
          <p:cNvSpPr txBox="1"/>
          <p:nvPr/>
        </p:nvSpPr>
        <p:spPr>
          <a:xfrm>
            <a:off x="539496" y="1591056"/>
            <a:ext cx="11466576" cy="3108543"/>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a:t>The project aims to provide a comprehensive solution for understanding and predicting the quality of water bodies, encompassing both real-time monitoring and future predictions.</a:t>
            </a:r>
          </a:p>
          <a:p>
            <a:pPr marL="285750" indent="-285750" algn="just">
              <a:buFont typeface="Arial" panose="020B0604020202020204" pitchFamily="34" charset="0"/>
              <a:buChar char="•"/>
            </a:pPr>
            <a:endParaRPr lang="en-US" sz="2800" dirty="0"/>
          </a:p>
          <a:p>
            <a:pPr marL="285750" indent="-285750" algn="just">
              <a:buFont typeface="Arial" panose="020B0604020202020204" pitchFamily="34" charset="0"/>
              <a:buChar char="•"/>
            </a:pPr>
            <a:r>
              <a:rPr lang="en-US" sz="2800" dirty="0"/>
              <a:t>The system uses Machine learning algorithms to learn the pattern and gives the prediction with more accuracy.</a:t>
            </a:r>
            <a:endParaRPr lang="en-IN" sz="2800" dirty="0"/>
          </a:p>
        </p:txBody>
      </p:sp>
    </p:spTree>
    <p:extLst>
      <p:ext uri="{BB962C8B-B14F-4D97-AF65-F5344CB8AC3E}">
        <p14:creationId xmlns:p14="http://schemas.microsoft.com/office/powerpoint/2010/main" val="2740224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202EA1-BE73-DA9E-8C33-37867C0A341B}"/>
              </a:ext>
            </a:extLst>
          </p:cNvPr>
          <p:cNvSpPr txBox="1"/>
          <p:nvPr/>
        </p:nvSpPr>
        <p:spPr>
          <a:xfrm>
            <a:off x="3639312" y="612648"/>
            <a:ext cx="4983480" cy="584775"/>
          </a:xfrm>
          <a:prstGeom prst="rect">
            <a:avLst/>
          </a:prstGeom>
          <a:noFill/>
        </p:spPr>
        <p:txBody>
          <a:bodyPr wrap="square" rtlCol="0">
            <a:spAutoFit/>
          </a:bodyPr>
          <a:lstStyle/>
          <a:p>
            <a:r>
              <a:rPr lang="en-US" sz="3200" b="1" dirty="0"/>
              <a:t>SYSTEM ARCHITECTURE</a:t>
            </a:r>
            <a:endParaRPr lang="en-IN" sz="3200" b="1" dirty="0"/>
          </a:p>
        </p:txBody>
      </p:sp>
      <p:pic>
        <p:nvPicPr>
          <p:cNvPr id="4" name="Picture 3">
            <a:extLst>
              <a:ext uri="{FF2B5EF4-FFF2-40B4-BE49-F238E27FC236}">
                <a16:creationId xmlns:a16="http://schemas.microsoft.com/office/drawing/2014/main" id="{3810BF88-0768-480E-5AF9-E7772402B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8850" y="1490662"/>
            <a:ext cx="7734300" cy="3876675"/>
          </a:xfrm>
          <a:prstGeom prst="rect">
            <a:avLst/>
          </a:prstGeom>
        </p:spPr>
      </p:pic>
    </p:spTree>
    <p:extLst>
      <p:ext uri="{BB962C8B-B14F-4D97-AF65-F5344CB8AC3E}">
        <p14:creationId xmlns:p14="http://schemas.microsoft.com/office/powerpoint/2010/main" val="3528143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3BB9096-3CD2-7171-64F7-4929E1E280FA}"/>
              </a:ext>
            </a:extLst>
          </p:cNvPr>
          <p:cNvSpPr txBox="1"/>
          <p:nvPr/>
        </p:nvSpPr>
        <p:spPr>
          <a:xfrm>
            <a:off x="4032504" y="210312"/>
            <a:ext cx="3384260" cy="923330"/>
          </a:xfrm>
          <a:prstGeom prst="rect">
            <a:avLst/>
          </a:prstGeom>
          <a:noFill/>
        </p:spPr>
        <p:txBody>
          <a:bodyPr wrap="none" rtlCol="0">
            <a:spAutoFit/>
          </a:bodyPr>
          <a:lstStyle/>
          <a:p>
            <a:r>
              <a:rPr lang="en-US" sz="3600" dirty="0"/>
              <a:t>UML Diagrams</a:t>
            </a:r>
          </a:p>
          <a:p>
            <a:endParaRPr lang="en-IN" dirty="0"/>
          </a:p>
        </p:txBody>
      </p:sp>
      <p:sp>
        <p:nvSpPr>
          <p:cNvPr id="4" name="TextBox 3">
            <a:extLst>
              <a:ext uri="{FF2B5EF4-FFF2-40B4-BE49-F238E27FC236}">
                <a16:creationId xmlns:a16="http://schemas.microsoft.com/office/drawing/2014/main" id="{AAE2D8BA-BFC4-6953-7753-40E2A1AE8D85}"/>
              </a:ext>
            </a:extLst>
          </p:cNvPr>
          <p:cNvSpPr txBox="1"/>
          <p:nvPr/>
        </p:nvSpPr>
        <p:spPr>
          <a:xfrm>
            <a:off x="4681728" y="6117353"/>
            <a:ext cx="2420856" cy="369332"/>
          </a:xfrm>
          <a:prstGeom prst="rect">
            <a:avLst/>
          </a:prstGeom>
          <a:noFill/>
        </p:spPr>
        <p:txBody>
          <a:bodyPr wrap="none" rtlCol="0">
            <a:spAutoFit/>
          </a:bodyPr>
          <a:lstStyle/>
          <a:p>
            <a:r>
              <a:rPr lang="en-US" dirty="0"/>
              <a:t>USE CASE DIAGRAM</a:t>
            </a:r>
            <a:endParaRPr lang="en-IN" dirty="0"/>
          </a:p>
        </p:txBody>
      </p:sp>
      <p:pic>
        <p:nvPicPr>
          <p:cNvPr id="6" name="Picture 5">
            <a:extLst>
              <a:ext uri="{FF2B5EF4-FFF2-40B4-BE49-F238E27FC236}">
                <a16:creationId xmlns:a16="http://schemas.microsoft.com/office/drawing/2014/main" id="{ACF621C9-D50F-0D50-4400-20EC928847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1209675"/>
            <a:ext cx="5676900" cy="4438650"/>
          </a:xfrm>
          <a:prstGeom prst="rect">
            <a:avLst/>
          </a:prstGeom>
        </p:spPr>
      </p:pic>
    </p:spTree>
    <p:extLst>
      <p:ext uri="{BB962C8B-B14F-4D97-AF65-F5344CB8AC3E}">
        <p14:creationId xmlns:p14="http://schemas.microsoft.com/office/powerpoint/2010/main" val="1818395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B38A3A2-B492-9E81-7E08-B45A6DB268CD}"/>
              </a:ext>
            </a:extLst>
          </p:cNvPr>
          <p:cNvSpPr txBox="1"/>
          <p:nvPr/>
        </p:nvSpPr>
        <p:spPr>
          <a:xfrm>
            <a:off x="4105656" y="420624"/>
            <a:ext cx="3522118" cy="584775"/>
          </a:xfrm>
          <a:prstGeom prst="rect">
            <a:avLst/>
          </a:prstGeom>
          <a:noFill/>
        </p:spPr>
        <p:txBody>
          <a:bodyPr wrap="none" rtlCol="0">
            <a:spAutoFit/>
          </a:bodyPr>
          <a:lstStyle/>
          <a:p>
            <a:r>
              <a:rPr lang="en-US" sz="3200" b="1" dirty="0"/>
              <a:t>CLASS DIAGRAM</a:t>
            </a:r>
            <a:endParaRPr lang="en-IN" sz="3200" b="1" dirty="0"/>
          </a:p>
        </p:txBody>
      </p:sp>
      <p:pic>
        <p:nvPicPr>
          <p:cNvPr id="4" name="Picture 3">
            <a:extLst>
              <a:ext uri="{FF2B5EF4-FFF2-40B4-BE49-F238E27FC236}">
                <a16:creationId xmlns:a16="http://schemas.microsoft.com/office/drawing/2014/main" id="{DB2229E0-6370-7C8E-B15B-B4900AD89B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194" y="1352549"/>
            <a:ext cx="5789356" cy="4625463"/>
          </a:xfrm>
          <a:prstGeom prst="rect">
            <a:avLst/>
          </a:prstGeom>
        </p:spPr>
      </p:pic>
    </p:spTree>
    <p:extLst>
      <p:ext uri="{BB962C8B-B14F-4D97-AF65-F5344CB8AC3E}">
        <p14:creationId xmlns:p14="http://schemas.microsoft.com/office/powerpoint/2010/main" val="1707668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C7E7302-EE2E-88B6-4451-9786B1484CEB}"/>
              </a:ext>
            </a:extLst>
          </p:cNvPr>
          <p:cNvSpPr txBox="1"/>
          <p:nvPr/>
        </p:nvSpPr>
        <p:spPr>
          <a:xfrm>
            <a:off x="4270248" y="393192"/>
            <a:ext cx="3889206" cy="523220"/>
          </a:xfrm>
          <a:prstGeom prst="rect">
            <a:avLst/>
          </a:prstGeom>
          <a:noFill/>
        </p:spPr>
        <p:txBody>
          <a:bodyPr wrap="none" rtlCol="0">
            <a:spAutoFit/>
          </a:bodyPr>
          <a:lstStyle/>
          <a:p>
            <a:r>
              <a:rPr lang="en-US" sz="2800" b="1" dirty="0"/>
              <a:t>SEQUENCE DIAGRAM</a:t>
            </a:r>
            <a:endParaRPr lang="en-IN" sz="2800" b="1" dirty="0"/>
          </a:p>
        </p:txBody>
      </p:sp>
      <p:pic>
        <p:nvPicPr>
          <p:cNvPr id="5" name="Picture 4">
            <a:extLst>
              <a:ext uri="{FF2B5EF4-FFF2-40B4-BE49-F238E27FC236}">
                <a16:creationId xmlns:a16="http://schemas.microsoft.com/office/drawing/2014/main" id="{0CCD410E-7F78-84E7-3F4D-D52AB61CB6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1188" y="1195387"/>
            <a:ext cx="6125650" cy="4595813"/>
          </a:xfrm>
          <a:prstGeom prst="rect">
            <a:avLst/>
          </a:prstGeom>
        </p:spPr>
      </p:pic>
    </p:spTree>
    <p:extLst>
      <p:ext uri="{BB962C8B-B14F-4D97-AF65-F5344CB8AC3E}">
        <p14:creationId xmlns:p14="http://schemas.microsoft.com/office/powerpoint/2010/main" val="3102615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1C4C9D-CFF8-227F-5C79-F75DB6970A86}"/>
              </a:ext>
            </a:extLst>
          </p:cNvPr>
          <p:cNvSpPr txBox="1"/>
          <p:nvPr/>
        </p:nvSpPr>
        <p:spPr>
          <a:xfrm>
            <a:off x="2859024" y="274320"/>
            <a:ext cx="6473952" cy="584775"/>
          </a:xfrm>
          <a:prstGeom prst="rect">
            <a:avLst/>
          </a:prstGeom>
          <a:noFill/>
        </p:spPr>
        <p:txBody>
          <a:bodyPr wrap="square" rtlCol="0">
            <a:spAutoFit/>
          </a:bodyPr>
          <a:lstStyle/>
          <a:p>
            <a:r>
              <a:rPr lang="en-US" sz="3200" b="1" dirty="0"/>
              <a:t>COLLABORATION DIAGRAM</a:t>
            </a:r>
            <a:endParaRPr lang="en-IN" sz="3200" b="1" dirty="0"/>
          </a:p>
        </p:txBody>
      </p:sp>
      <p:pic>
        <p:nvPicPr>
          <p:cNvPr id="5" name="Picture 4">
            <a:extLst>
              <a:ext uri="{FF2B5EF4-FFF2-40B4-BE49-F238E27FC236}">
                <a16:creationId xmlns:a16="http://schemas.microsoft.com/office/drawing/2014/main" id="{28F49A9E-CB89-CBD1-21A8-B27155FAB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6587" y="1582993"/>
            <a:ext cx="5838825" cy="3549445"/>
          </a:xfrm>
          <a:prstGeom prst="rect">
            <a:avLst/>
          </a:prstGeom>
        </p:spPr>
      </p:pic>
    </p:spTree>
    <p:extLst>
      <p:ext uri="{BB962C8B-B14F-4D97-AF65-F5344CB8AC3E}">
        <p14:creationId xmlns:p14="http://schemas.microsoft.com/office/powerpoint/2010/main" val="34918266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006C2A-5048-7ADE-02A3-4E7FED6EDA9F}"/>
              </a:ext>
            </a:extLst>
          </p:cNvPr>
          <p:cNvSpPr txBox="1"/>
          <p:nvPr/>
        </p:nvSpPr>
        <p:spPr>
          <a:xfrm>
            <a:off x="4617720" y="155448"/>
            <a:ext cx="2547492" cy="923330"/>
          </a:xfrm>
          <a:prstGeom prst="rect">
            <a:avLst/>
          </a:prstGeom>
          <a:noFill/>
        </p:spPr>
        <p:txBody>
          <a:bodyPr wrap="none" rtlCol="0">
            <a:spAutoFit/>
          </a:bodyPr>
          <a:lstStyle/>
          <a:p>
            <a:r>
              <a:rPr lang="en-US" sz="3600" b="1" dirty="0"/>
              <a:t>Algorithms</a:t>
            </a:r>
          </a:p>
          <a:p>
            <a:endParaRPr lang="en-IN" dirty="0"/>
          </a:p>
        </p:txBody>
      </p:sp>
      <p:sp>
        <p:nvSpPr>
          <p:cNvPr id="3" name="TextBox 2">
            <a:extLst>
              <a:ext uri="{FF2B5EF4-FFF2-40B4-BE49-F238E27FC236}">
                <a16:creationId xmlns:a16="http://schemas.microsoft.com/office/drawing/2014/main" id="{5C4A6231-428C-0842-1572-2A567509F7F6}"/>
              </a:ext>
            </a:extLst>
          </p:cNvPr>
          <p:cNvSpPr txBox="1"/>
          <p:nvPr/>
        </p:nvSpPr>
        <p:spPr>
          <a:xfrm>
            <a:off x="1106424" y="914400"/>
            <a:ext cx="8897112" cy="4401205"/>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t>LSTM(Long Short-Term Memory)</a:t>
            </a:r>
          </a:p>
          <a:p>
            <a:pPr marL="457200" indent="-457200" algn="just">
              <a:buFont typeface="Arial" panose="020B0604020202020204" pitchFamily="34" charset="0"/>
              <a:buChar char="•"/>
            </a:pPr>
            <a:r>
              <a:rPr lang="en-US" sz="2800" dirty="0"/>
              <a:t>LSTM is an algorithm which is capable of learning and remembering information over time.</a:t>
            </a:r>
          </a:p>
          <a:p>
            <a:pPr marL="457200" indent="-457200" algn="just">
              <a:buFont typeface="Arial" panose="020B0604020202020204" pitchFamily="34" charset="0"/>
              <a:buChar char="•"/>
            </a:pPr>
            <a:endParaRPr lang="en-US" sz="2800" dirty="0"/>
          </a:p>
          <a:p>
            <a:pPr algn="just"/>
            <a:endParaRPr lang="en-US" sz="2800" dirty="0"/>
          </a:p>
          <a:p>
            <a:pPr marL="457200" indent="-457200" algn="just">
              <a:buFont typeface="Wingdings" panose="05000000000000000000" pitchFamily="2" charset="2"/>
              <a:buChar char="Ø"/>
            </a:pPr>
            <a:r>
              <a:rPr lang="en-US" sz="2800" dirty="0"/>
              <a:t>Random Forest Algorithm</a:t>
            </a:r>
          </a:p>
          <a:p>
            <a:pPr marL="457200" indent="-457200" algn="just">
              <a:buFont typeface="Arial" panose="020B0604020202020204" pitchFamily="34" charset="0"/>
              <a:buChar char="•"/>
            </a:pPr>
            <a:r>
              <a:rPr lang="en-US" sz="2800" dirty="0"/>
              <a:t>The random forest algorithm is a machine learning technique that uses multiple decision trees to make predictions for classification.</a:t>
            </a:r>
          </a:p>
        </p:txBody>
      </p:sp>
    </p:spTree>
    <p:extLst>
      <p:ext uri="{BB962C8B-B14F-4D97-AF65-F5344CB8AC3E}">
        <p14:creationId xmlns:p14="http://schemas.microsoft.com/office/powerpoint/2010/main" val="382071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975C1B-8E6A-9AC5-75D0-A7A06B4B8F3F}"/>
              </a:ext>
            </a:extLst>
          </p:cNvPr>
          <p:cNvSpPr txBox="1"/>
          <p:nvPr/>
        </p:nvSpPr>
        <p:spPr>
          <a:xfrm>
            <a:off x="3438144" y="246887"/>
            <a:ext cx="6473952" cy="923330"/>
          </a:xfrm>
          <a:prstGeom prst="rect">
            <a:avLst/>
          </a:prstGeom>
          <a:noFill/>
        </p:spPr>
        <p:txBody>
          <a:bodyPr wrap="square" rtlCol="0">
            <a:spAutoFit/>
          </a:bodyPr>
          <a:lstStyle/>
          <a:p>
            <a:r>
              <a:rPr lang="en-US" sz="3600" b="1" dirty="0"/>
              <a:t>Output Screenshots</a:t>
            </a:r>
          </a:p>
          <a:p>
            <a:endParaRPr lang="en-IN" dirty="0"/>
          </a:p>
        </p:txBody>
      </p:sp>
      <p:pic>
        <p:nvPicPr>
          <p:cNvPr id="3" name="Picture 2">
            <a:extLst>
              <a:ext uri="{FF2B5EF4-FFF2-40B4-BE49-F238E27FC236}">
                <a16:creationId xmlns:a16="http://schemas.microsoft.com/office/drawing/2014/main" id="{A95C0EFB-16C2-1C49-A7F1-35B40723E0D3}"/>
              </a:ext>
            </a:extLst>
          </p:cNvPr>
          <p:cNvPicPr>
            <a:picLocks noChangeAspect="1"/>
          </p:cNvPicPr>
          <p:nvPr/>
        </p:nvPicPr>
        <p:blipFill>
          <a:blip r:embed="rId2"/>
          <a:stretch>
            <a:fillRect/>
          </a:stretch>
        </p:blipFill>
        <p:spPr>
          <a:xfrm>
            <a:off x="1972178" y="978193"/>
            <a:ext cx="7647021" cy="4299649"/>
          </a:xfrm>
          <a:prstGeom prst="rect">
            <a:avLst/>
          </a:prstGeom>
        </p:spPr>
      </p:pic>
      <p:sp>
        <p:nvSpPr>
          <p:cNvPr id="4" name="TextBox 3">
            <a:extLst>
              <a:ext uri="{FF2B5EF4-FFF2-40B4-BE49-F238E27FC236}">
                <a16:creationId xmlns:a16="http://schemas.microsoft.com/office/drawing/2014/main" id="{0CADFE7E-38B6-B1A8-2E54-87B3F1C1D6D8}"/>
              </a:ext>
            </a:extLst>
          </p:cNvPr>
          <p:cNvSpPr txBox="1"/>
          <p:nvPr/>
        </p:nvSpPr>
        <p:spPr>
          <a:xfrm>
            <a:off x="1972178" y="5687568"/>
            <a:ext cx="7699248" cy="830997"/>
          </a:xfrm>
          <a:prstGeom prst="rect">
            <a:avLst/>
          </a:prstGeom>
          <a:noFill/>
        </p:spPr>
        <p:txBody>
          <a:bodyPr wrap="square" rtlCol="0">
            <a:spAutoFit/>
          </a:bodyPr>
          <a:lstStyle/>
          <a:p>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above screen click on ‘New User Signup Here’ link to get below screen</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2578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4">
            <a:extLst>
              <a:ext uri="{FF2B5EF4-FFF2-40B4-BE49-F238E27FC236}">
                <a16:creationId xmlns:a16="http://schemas.microsoft.com/office/drawing/2014/main" id="{620E01EF-D4AB-E98A-CA37-CAD116BAD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106" y="590628"/>
            <a:ext cx="7869027" cy="42612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FF36BF5-917B-D102-C708-D51B1E09B77F}"/>
              </a:ext>
            </a:extLst>
          </p:cNvPr>
          <p:cNvSpPr>
            <a:spLocks noChangeArrowheads="1"/>
          </p:cNvSpPr>
          <p:nvPr/>
        </p:nvSpPr>
        <p:spPr bwMode="auto">
          <a:xfrm>
            <a:off x="1754172" y="5140633"/>
            <a:ext cx="95125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above screen user is signing up and then press button to get below screen.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6414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1036048-0CD4-B0E2-2E71-769087BB3B37}"/>
              </a:ext>
            </a:extLst>
          </p:cNvPr>
          <p:cNvSpPr>
            <a:spLocks noChangeArrowheads="1"/>
          </p:cNvSpPr>
          <p:nvPr/>
        </p:nvSpPr>
        <p:spPr bwMode="auto">
          <a:xfrm>
            <a:off x="2194560" y="-1828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49" name="Picture 5">
            <a:extLst>
              <a:ext uri="{FF2B5EF4-FFF2-40B4-BE49-F238E27FC236}">
                <a16:creationId xmlns:a16="http://schemas.microsoft.com/office/drawing/2014/main" id="{41867377-DE53-2583-1267-229C6A171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202" y="192024"/>
            <a:ext cx="8168405" cy="47731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39B303-B16F-667E-4F39-C7F74E23A202}"/>
              </a:ext>
            </a:extLst>
          </p:cNvPr>
          <p:cNvSpPr txBox="1"/>
          <p:nvPr/>
        </p:nvSpPr>
        <p:spPr>
          <a:xfrm>
            <a:off x="2481834" y="5565571"/>
            <a:ext cx="7228332"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above screen signup process completed and now click on </a:t>
            </a:r>
            <a:r>
              <a:rPr kumimoji="0" lang="en-US" altLang="en-US" sz="1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User Login</a:t>
            </a:r>
            <a:r>
              <a:rPr kumimoji="0" lang="en-US" altLang="en-US" sz="18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link to get below screen.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285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03568A-5371-D5AE-F633-374D4CFB5C2A}"/>
              </a:ext>
            </a:extLst>
          </p:cNvPr>
          <p:cNvSpPr txBox="1"/>
          <p:nvPr/>
        </p:nvSpPr>
        <p:spPr>
          <a:xfrm>
            <a:off x="3803791" y="292608"/>
            <a:ext cx="3306739" cy="738664"/>
          </a:xfrm>
          <a:prstGeom prst="rect">
            <a:avLst/>
          </a:prstGeom>
          <a:noFill/>
        </p:spPr>
        <p:txBody>
          <a:bodyPr wrap="none" rtlCol="0">
            <a:spAutoFit/>
          </a:bodyPr>
          <a:lstStyle/>
          <a:p>
            <a:r>
              <a:rPr lang="en-US" sz="2400" dirty="0">
                <a:latin typeface="Times New Roman"/>
                <a:cs typeface="Times New Roman"/>
              </a:rPr>
              <a:t>TABLE OF CONTENTS</a:t>
            </a:r>
          </a:p>
          <a:p>
            <a:endParaRPr lang="en-IN" dirty="0"/>
          </a:p>
        </p:txBody>
      </p:sp>
      <p:sp>
        <p:nvSpPr>
          <p:cNvPr id="6" name="TextBox 5">
            <a:extLst>
              <a:ext uri="{FF2B5EF4-FFF2-40B4-BE49-F238E27FC236}">
                <a16:creationId xmlns:a16="http://schemas.microsoft.com/office/drawing/2014/main" id="{A39D1B18-FB44-6E53-B930-28DF928E1AAF}"/>
              </a:ext>
            </a:extLst>
          </p:cNvPr>
          <p:cNvSpPr txBox="1"/>
          <p:nvPr/>
        </p:nvSpPr>
        <p:spPr>
          <a:xfrm>
            <a:off x="1150177" y="1278194"/>
            <a:ext cx="8160971" cy="4678204"/>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Introduction</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Abstract                                                                                               </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Existing System</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Disadvantages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Proposed System</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Advantages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System Requirements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Novelty of this project</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System Architecture</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UML Diagrams</a:t>
            </a:r>
          </a:p>
          <a:p>
            <a:endParaRPr lang="en-IN" dirty="0"/>
          </a:p>
        </p:txBody>
      </p:sp>
      <p:sp>
        <p:nvSpPr>
          <p:cNvPr id="3" name="TextBox 2">
            <a:extLst>
              <a:ext uri="{FF2B5EF4-FFF2-40B4-BE49-F238E27FC236}">
                <a16:creationId xmlns:a16="http://schemas.microsoft.com/office/drawing/2014/main" id="{62E367F1-DF09-7DFF-7703-F61D51947B7E}"/>
              </a:ext>
            </a:extLst>
          </p:cNvPr>
          <p:cNvSpPr txBox="1"/>
          <p:nvPr/>
        </p:nvSpPr>
        <p:spPr>
          <a:xfrm>
            <a:off x="6110748" y="1375271"/>
            <a:ext cx="369201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Algorithms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Output Screenshots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Result Analysis</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Conclusion</a:t>
            </a:r>
          </a:p>
          <a:p>
            <a:pPr marL="285750" indent="-28575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Future Scope</a:t>
            </a:r>
          </a:p>
        </p:txBody>
      </p:sp>
    </p:spTree>
    <p:extLst>
      <p:ext uri="{BB962C8B-B14F-4D97-AF65-F5344CB8AC3E}">
        <p14:creationId xmlns:p14="http://schemas.microsoft.com/office/powerpoint/2010/main" val="206927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6">
            <a:extLst>
              <a:ext uri="{FF2B5EF4-FFF2-40B4-BE49-F238E27FC236}">
                <a16:creationId xmlns:a16="http://schemas.microsoft.com/office/drawing/2014/main" id="{F7033264-BA2A-0204-A8A7-BAC2846A2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6735" y="544622"/>
            <a:ext cx="7677165" cy="488566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86E003B6-6F2C-4DD3-CA9D-068DD845A0EF}"/>
              </a:ext>
            </a:extLst>
          </p:cNvPr>
          <p:cNvSpPr>
            <a:spLocks noChangeArrowheads="1"/>
          </p:cNvSpPr>
          <p:nvPr/>
        </p:nvSpPr>
        <p:spPr bwMode="auto">
          <a:xfrm>
            <a:off x="1835705" y="5851713"/>
            <a:ext cx="90997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above screen user is login and after login will get below screen.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85708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8B756647-3937-011D-77C3-D4F6242446C3}"/>
              </a:ext>
            </a:extLst>
          </p:cNvPr>
          <p:cNvSpPr>
            <a:spLocks noChangeArrowheads="1"/>
          </p:cNvSpPr>
          <p:nvPr/>
        </p:nvSpPr>
        <p:spPr bwMode="auto">
          <a:xfrm>
            <a:off x="-146304" y="-16459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4097" name="Picture 7">
            <a:extLst>
              <a:ext uri="{FF2B5EF4-FFF2-40B4-BE49-F238E27FC236}">
                <a16:creationId xmlns:a16="http://schemas.microsoft.com/office/drawing/2014/main" id="{B9CA0631-36C1-B04F-DBFD-6222F6C845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09" y="292608"/>
            <a:ext cx="8318581" cy="467258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647E345-15EE-6708-1B70-1EF6A14E5DB7}"/>
              </a:ext>
            </a:extLst>
          </p:cNvPr>
          <p:cNvSpPr>
            <a:spLocks noChangeArrowheads="1"/>
          </p:cNvSpPr>
          <p:nvPr/>
        </p:nvSpPr>
        <p:spPr bwMode="auto">
          <a:xfrm>
            <a:off x="367284" y="5365063"/>
            <a:ext cx="1145743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above screen click on </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Load &amp; Preprocess Dataset</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link to load and process dataset such as replacing missing values with 0 and then split dataset into train and test and get below output.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116714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DD6A22D-4D86-2237-1891-331EC46C097B}"/>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121" name="Picture 8">
            <a:extLst>
              <a:ext uri="{FF2B5EF4-FFF2-40B4-BE49-F238E27FC236}">
                <a16:creationId xmlns:a16="http://schemas.microsoft.com/office/drawing/2014/main" id="{162DC004-45DE-936B-6EA4-669F2FAF6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404" y="192024"/>
            <a:ext cx="8041838" cy="45171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199C89C4-A717-197A-6112-386214869E38}"/>
              </a:ext>
            </a:extLst>
          </p:cNvPr>
          <p:cNvSpPr>
            <a:spLocks noChangeArrowheads="1"/>
          </p:cNvSpPr>
          <p:nvPr/>
        </p:nvSpPr>
        <p:spPr bwMode="auto">
          <a:xfrm>
            <a:off x="109728" y="5121032"/>
            <a:ext cx="1157630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above screen dataset is processed and in above graph x-axis contains water quality as 0 or 1 where 0 means GOOD quality and 1 means POOR quality and y-axis represents number of records and now close above graph to get below screen.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8739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63AF55A0-1EC4-2CD4-6605-92C23F612AC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6145" name="Picture 9">
            <a:extLst>
              <a:ext uri="{FF2B5EF4-FFF2-40B4-BE49-F238E27FC236}">
                <a16:creationId xmlns:a16="http://schemas.microsoft.com/office/drawing/2014/main" id="{0956ABD0-8974-950C-9463-78B53D0ACC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615" y="270382"/>
            <a:ext cx="8553497" cy="48045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52B75FC9-64BD-EF3F-BAE0-54E332993450}"/>
              </a:ext>
            </a:extLst>
          </p:cNvPr>
          <p:cNvSpPr>
            <a:spLocks noChangeArrowheads="1"/>
          </p:cNvSpPr>
          <p:nvPr/>
        </p:nvSpPr>
        <p:spPr bwMode="auto">
          <a:xfrm>
            <a:off x="941832" y="5404023"/>
            <a:ext cx="975982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above screen we can see dataset processed and loaded and now click on </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Train LSTM Algorithm</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link to train LSTM and get below output.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1085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8137604-28CB-45C1-33C3-ABDB3CE3566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169" name="Picture 10">
            <a:extLst>
              <a:ext uri="{FF2B5EF4-FFF2-40B4-BE49-F238E27FC236}">
                <a16:creationId xmlns:a16="http://schemas.microsoft.com/office/drawing/2014/main" id="{4CC0308A-76B9-A590-389C-27F52B9F50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435" y="136562"/>
            <a:ext cx="8726621" cy="49017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7F93893-2F66-B4D4-EBDA-5721649D2CD9}"/>
              </a:ext>
            </a:extLst>
          </p:cNvPr>
          <p:cNvSpPr>
            <a:spLocks noChangeArrowheads="1"/>
          </p:cNvSpPr>
          <p:nvPr/>
        </p:nvSpPr>
        <p:spPr bwMode="auto">
          <a:xfrm>
            <a:off x="493777" y="5310797"/>
            <a:ext cx="1071676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above screen LSTM got trained and with LSTM we got 57% accuracy and now click on </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Train Random Forest Algorithm</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link to train Random Forest and get below output.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81288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5EFF15DF-92ED-2238-8AA8-82FC18AABD4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193" name="Picture 11">
            <a:extLst>
              <a:ext uri="{FF2B5EF4-FFF2-40B4-BE49-F238E27FC236}">
                <a16:creationId xmlns:a16="http://schemas.microsoft.com/office/drawing/2014/main" id="{6EC13552-D1BA-4C0C-FE02-FDE1F6970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5550" y="347472"/>
            <a:ext cx="8351138" cy="46908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611533B8-343A-9F29-EC43-78A89F5621DE}"/>
              </a:ext>
            </a:extLst>
          </p:cNvPr>
          <p:cNvSpPr>
            <a:spLocks noChangeArrowheads="1"/>
          </p:cNvSpPr>
          <p:nvPr/>
        </p:nvSpPr>
        <p:spPr bwMode="auto">
          <a:xfrm>
            <a:off x="978408" y="5394879"/>
            <a:ext cx="1008396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above screen with Random Forest we got 94% accuracy and now click on </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Forecast Water Quality</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link to upload test data and then forecast quality</a:t>
            </a:r>
            <a:r>
              <a:rPr lang="en-US" altLang="en-US" sz="2400" dirty="0">
                <a:latin typeface="Times New Roman" panose="02020603050405020304" pitchFamily="18" charset="0"/>
                <a:ea typeface="Times New Roman" panose="02020603050405020304" pitchFamily="18" charset="0"/>
                <a:cs typeface="Times New Roman" panose="02020603050405020304" pitchFamily="18"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05931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31FEE891-1BFE-8B07-43F3-1D1D7903475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9217" name="Picture 12">
            <a:extLst>
              <a:ext uri="{FF2B5EF4-FFF2-40B4-BE49-F238E27FC236}">
                <a16:creationId xmlns:a16="http://schemas.microsoft.com/office/drawing/2014/main" id="{C1BB864A-63C5-93CE-B638-8B3E67D42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932" y="258000"/>
            <a:ext cx="8575541" cy="481692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BC5DBBB1-E940-DA6A-473B-35CAD62DA00E}"/>
              </a:ext>
            </a:extLst>
          </p:cNvPr>
          <p:cNvSpPr>
            <a:spLocks noChangeArrowheads="1"/>
          </p:cNvSpPr>
          <p:nvPr/>
        </p:nvSpPr>
        <p:spPr bwMode="auto">
          <a:xfrm>
            <a:off x="1160559" y="5477175"/>
            <a:ext cx="915333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In above screen selecting and uploading </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testData.csv</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file and then click on </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Open</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Submit</a:t>
            </a:r>
            <a:r>
              <a:rPr kumimoji="0" lang="en-US" altLang="en-US"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en-US" altLang="en-US"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button to get below forecast output.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0204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33B2A5-8618-4270-F4B6-09F01F17B3B7}"/>
              </a:ext>
            </a:extLst>
          </p:cNvPr>
          <p:cNvSpPr txBox="1"/>
          <p:nvPr/>
        </p:nvSpPr>
        <p:spPr>
          <a:xfrm>
            <a:off x="3392424" y="146304"/>
            <a:ext cx="3730752" cy="646331"/>
          </a:xfrm>
          <a:prstGeom prst="rect">
            <a:avLst/>
          </a:prstGeom>
          <a:noFill/>
        </p:spPr>
        <p:txBody>
          <a:bodyPr wrap="square" rtlCol="0">
            <a:spAutoFit/>
          </a:bodyPr>
          <a:lstStyle/>
          <a:p>
            <a:r>
              <a:rPr lang="en-US" sz="3600" b="1" dirty="0"/>
              <a:t>Result Analysis</a:t>
            </a:r>
          </a:p>
        </p:txBody>
      </p:sp>
      <p:pic>
        <p:nvPicPr>
          <p:cNvPr id="3" name="Picture 2">
            <a:extLst>
              <a:ext uri="{FF2B5EF4-FFF2-40B4-BE49-F238E27FC236}">
                <a16:creationId xmlns:a16="http://schemas.microsoft.com/office/drawing/2014/main" id="{25814242-AD27-098E-03A4-F9E5EA589BBC}"/>
              </a:ext>
            </a:extLst>
          </p:cNvPr>
          <p:cNvPicPr>
            <a:picLocks noChangeAspect="1"/>
          </p:cNvPicPr>
          <p:nvPr/>
        </p:nvPicPr>
        <p:blipFill>
          <a:blip r:embed="rId2"/>
          <a:stretch>
            <a:fillRect/>
          </a:stretch>
        </p:blipFill>
        <p:spPr>
          <a:xfrm>
            <a:off x="1404506" y="1076099"/>
            <a:ext cx="8269846" cy="4649841"/>
          </a:xfrm>
          <a:prstGeom prst="rect">
            <a:avLst/>
          </a:prstGeom>
        </p:spPr>
      </p:pic>
      <p:sp>
        <p:nvSpPr>
          <p:cNvPr id="4" name="TextBox 3">
            <a:extLst>
              <a:ext uri="{FF2B5EF4-FFF2-40B4-BE49-F238E27FC236}">
                <a16:creationId xmlns:a16="http://schemas.microsoft.com/office/drawing/2014/main" id="{2EB9D49D-9793-0B48-E318-17F1A017FB8F}"/>
              </a:ext>
            </a:extLst>
          </p:cNvPr>
          <p:cNvSpPr txBox="1"/>
          <p:nvPr/>
        </p:nvSpPr>
        <p:spPr>
          <a:xfrm>
            <a:off x="2020824" y="5934670"/>
            <a:ext cx="7891272" cy="923330"/>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In above screen in tabular output first column contains water test values and second column contains forecast result as ‘Poor’ or “Good”.</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89286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F13109-AFC0-F271-0EB9-8DD7E69BFB0A}"/>
              </a:ext>
            </a:extLst>
          </p:cNvPr>
          <p:cNvSpPr txBox="1"/>
          <p:nvPr/>
        </p:nvSpPr>
        <p:spPr>
          <a:xfrm>
            <a:off x="1106596" y="835741"/>
            <a:ext cx="6316759" cy="4090159"/>
          </a:xfrm>
          <a:prstGeom prst="rect">
            <a:avLst/>
          </a:prstGeom>
          <a:noFill/>
        </p:spPr>
        <p:txBody>
          <a:bodyPr wrap="square">
            <a:spAutoFit/>
          </a:bodyPr>
          <a:lstStyle/>
          <a:p>
            <a:pPr>
              <a:lnSpc>
                <a:spcPct val="150000"/>
              </a:lnSpc>
              <a:spcAft>
                <a:spcPts val="1000"/>
              </a:spcAft>
            </a:pPr>
            <a:r>
              <a:rPr lang="en-US" sz="4000" b="1" dirty="0">
                <a:effectLst/>
                <a:latin typeface="Times New Roman" panose="02020603050405020304" pitchFamily="18" charset="0"/>
                <a:ea typeface="Times New Roman" panose="02020603050405020304" pitchFamily="18" charset="0"/>
                <a:cs typeface="Times New Roman" panose="02020603050405020304" pitchFamily="18" charset="0"/>
              </a:rPr>
              <a:t>CONCLUSION:</a:t>
            </a:r>
            <a:endParaRPr lang="en-IN" sz="4000" dirty="0">
              <a:effectLst/>
              <a:latin typeface="Calibri" panose="020F050202020403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Data cleaning and processing, missing value analysis, exploratory analysis, and model creation and evaluation were all part of the analytical process. The best accuracy on a public test set will be discovered, as will the highest accuracy score. This application can assist in determining the current state of water quality.</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4EEB2428-C7A9-284B-A779-225E04922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7567" y="1347018"/>
            <a:ext cx="3601350" cy="357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863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5D927E-EF6C-2EDD-566B-5EBBE0B96209}"/>
              </a:ext>
            </a:extLst>
          </p:cNvPr>
          <p:cNvSpPr txBox="1"/>
          <p:nvPr/>
        </p:nvSpPr>
        <p:spPr>
          <a:xfrm>
            <a:off x="3746089" y="393290"/>
            <a:ext cx="5112774" cy="523220"/>
          </a:xfrm>
          <a:prstGeom prst="rect">
            <a:avLst/>
          </a:prstGeom>
          <a:noFill/>
        </p:spPr>
        <p:txBody>
          <a:bodyPr wrap="square" rtlCol="0">
            <a:spAutoFit/>
          </a:bodyPr>
          <a:lstStyle/>
          <a:p>
            <a:r>
              <a:rPr lang="en-IN" sz="2800" b="1" dirty="0"/>
              <a:t>FUTURE SCOPE</a:t>
            </a:r>
          </a:p>
        </p:txBody>
      </p:sp>
      <p:sp>
        <p:nvSpPr>
          <p:cNvPr id="3" name="TextBox 2">
            <a:extLst>
              <a:ext uri="{FF2B5EF4-FFF2-40B4-BE49-F238E27FC236}">
                <a16:creationId xmlns:a16="http://schemas.microsoft.com/office/drawing/2014/main" id="{362FDB13-86CC-C750-C79F-9E1C5E579987}"/>
              </a:ext>
            </a:extLst>
          </p:cNvPr>
          <p:cNvSpPr txBox="1"/>
          <p:nvPr/>
        </p:nvSpPr>
        <p:spPr>
          <a:xfrm>
            <a:off x="1809135" y="1425677"/>
            <a:ext cx="7472517"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Random Forest and LSTM for water quality monitoring and forecasting is substantial, driven by advancements in technology and heightened environmental awareness.</a:t>
            </a: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As computational power increases, more sophisticated hybrid models could be developed to improve predictive accuracy and handle complex data patterns.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6139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C7C790-9264-499E-2989-E1D75FC5D8AE}"/>
              </a:ext>
            </a:extLst>
          </p:cNvPr>
          <p:cNvSpPr txBox="1"/>
          <p:nvPr/>
        </p:nvSpPr>
        <p:spPr>
          <a:xfrm>
            <a:off x="2706624" y="228600"/>
            <a:ext cx="4666662" cy="584775"/>
          </a:xfrm>
          <a:prstGeom prst="rect">
            <a:avLst/>
          </a:prstGeom>
          <a:noFill/>
        </p:spPr>
        <p:txBody>
          <a:bodyPr wrap="none" rtlCol="0">
            <a:spAutoFit/>
          </a:bodyPr>
          <a:lstStyle/>
          <a:p>
            <a:r>
              <a:rPr lang="en-US" sz="3200" b="1" dirty="0"/>
              <a:t>             INTRODUCTION</a:t>
            </a:r>
            <a:endParaRPr lang="en-IN" sz="3200" b="1" dirty="0"/>
          </a:p>
        </p:txBody>
      </p:sp>
      <p:sp>
        <p:nvSpPr>
          <p:cNvPr id="5" name="TextBox 4">
            <a:extLst>
              <a:ext uri="{FF2B5EF4-FFF2-40B4-BE49-F238E27FC236}">
                <a16:creationId xmlns:a16="http://schemas.microsoft.com/office/drawing/2014/main" id="{FC6C9F54-DD6F-FDF4-3A40-687F5488B8A8}"/>
              </a:ext>
            </a:extLst>
          </p:cNvPr>
          <p:cNvSpPr txBox="1"/>
          <p:nvPr/>
        </p:nvSpPr>
        <p:spPr>
          <a:xfrm>
            <a:off x="988902" y="1024128"/>
            <a:ext cx="9354312" cy="5667257"/>
          </a:xfrm>
          <a:prstGeom prst="rect">
            <a:avLst/>
          </a:prstGeom>
          <a:noFill/>
        </p:spPr>
        <p:txBody>
          <a:bodyPr wrap="square" rtlCol="0">
            <a:spAutoFit/>
          </a:bodyPr>
          <a:lstStyle/>
          <a:p>
            <a:pPr marL="285750" indent="-285750" algn="just">
              <a:lnSpc>
                <a:spcPct val="115000"/>
              </a:lnSpc>
              <a:spcAft>
                <a:spcPts val="100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Water is one of the most valuable natural resources that humans have gifted. one of humanity's most serious and concerning challenges is the diminishing condition of natural water resources such as lakes, streams, and estuaries. </a:t>
            </a:r>
          </a:p>
          <a:p>
            <a:pPr marL="285750" indent="-285750" algn="just">
              <a:lnSpc>
                <a:spcPct val="115000"/>
              </a:lnSpc>
              <a:spcAft>
                <a:spcPts val="100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These resources are also at risk of contamination as a result of a variety of reasons, including human, industrial, and commercial activity</a:t>
            </a:r>
            <a:r>
              <a:rPr lang="en-US" sz="2400" dirty="0">
                <a:latin typeface="Times New Roman" panose="02020603050405020304" pitchFamily="18" charset="0"/>
                <a:ea typeface="Times New Roman" panose="02020603050405020304" pitchFamily="18" charset="0"/>
              </a:rPr>
              <a:t>.</a:t>
            </a:r>
          </a:p>
          <a:p>
            <a:pPr marL="285750" indent="-285750" algn="just">
              <a:lnSpc>
                <a:spcPct val="115000"/>
              </a:lnSpc>
              <a:spcAft>
                <a:spcPts val="100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Drinking water contamination is exacerbated by poor sanitation infrastructure and a lack of knowledge Unclean water has far-reaching consequences that affect every part of existence</a:t>
            </a:r>
            <a:r>
              <a:rPr lang="en-US" sz="1800" dirty="0">
                <a:effectLst/>
                <a:latin typeface="Times New Roman" panose="02020603050405020304" pitchFamily="18" charset="0"/>
                <a:ea typeface="Times New Roman" panose="02020603050405020304" pitchFamily="18" charset="0"/>
              </a:rPr>
              <a:t>. </a:t>
            </a:r>
          </a:p>
          <a:p>
            <a:pPr marL="285750" indent="-285750" algn="just">
              <a:lnSpc>
                <a:spcPct val="115000"/>
              </a:lnSpc>
              <a:spcAft>
                <a:spcPts val="1000"/>
              </a:spcAft>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rPr>
              <a:t>W</a:t>
            </a:r>
            <a:r>
              <a:rPr lang="en-US" sz="2400" dirty="0">
                <a:effectLst/>
                <a:latin typeface="Times New Roman" panose="02020603050405020304" pitchFamily="18" charset="0"/>
                <a:ea typeface="Times New Roman" panose="02020603050405020304" pitchFamily="18" charset="0"/>
              </a:rPr>
              <a:t>ater resource management is critical</a:t>
            </a:r>
            <a:r>
              <a:rPr lang="en-US" sz="1800" dirty="0">
                <a:effectLst/>
                <a:latin typeface="Times New Roman" panose="02020603050405020304" pitchFamily="18" charset="0"/>
                <a:ea typeface="Times New Roman" panose="02020603050405020304" pitchFamily="18" charset="0"/>
              </a:rPr>
              <a:t>.</a:t>
            </a:r>
          </a:p>
          <a:p>
            <a:pPr marL="285750" indent="-285750" algn="just">
              <a:lnSpc>
                <a:spcPct val="115000"/>
              </a:lnSpc>
              <a:spcAft>
                <a:spcPts val="100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Water contamination can be effectively addressed if data is examined and water quality can be fore casted ahead of time. </a:t>
            </a:r>
            <a:endParaRPr lang="en-IN" sz="2400" dirty="0"/>
          </a:p>
        </p:txBody>
      </p:sp>
    </p:spTree>
    <p:extLst>
      <p:ext uri="{BB962C8B-B14F-4D97-AF65-F5344CB8AC3E}">
        <p14:creationId xmlns:p14="http://schemas.microsoft.com/office/powerpoint/2010/main" val="843664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A1C24C9-A0BF-EBD0-15C5-5C44870947CB}"/>
              </a:ext>
            </a:extLst>
          </p:cNvPr>
          <p:cNvSpPr txBox="1"/>
          <p:nvPr/>
        </p:nvSpPr>
        <p:spPr>
          <a:xfrm>
            <a:off x="1432560" y="210312"/>
            <a:ext cx="9326880" cy="523220"/>
          </a:xfrm>
          <a:prstGeom prst="rect">
            <a:avLst/>
          </a:prstGeom>
          <a:noFill/>
        </p:spPr>
        <p:txBody>
          <a:bodyPr wrap="square" rtlCol="0">
            <a:spAutoFit/>
          </a:bodyPr>
          <a:lstStyle/>
          <a:p>
            <a:r>
              <a:rPr lang="en-US" sz="2400" dirty="0"/>
              <a:t>                                    </a:t>
            </a:r>
            <a:r>
              <a:rPr lang="en-US" sz="2800" b="1" dirty="0"/>
              <a:t>ABSTRACT</a:t>
            </a:r>
            <a:r>
              <a:rPr lang="en-US" sz="2400" dirty="0"/>
              <a:t>                   </a:t>
            </a:r>
            <a:endParaRPr lang="en-IN" sz="2400" dirty="0"/>
          </a:p>
        </p:txBody>
      </p:sp>
      <p:sp>
        <p:nvSpPr>
          <p:cNvPr id="9" name="TextBox 8">
            <a:extLst>
              <a:ext uri="{FF2B5EF4-FFF2-40B4-BE49-F238E27FC236}">
                <a16:creationId xmlns:a16="http://schemas.microsoft.com/office/drawing/2014/main" id="{D0A4148A-E5E7-EBB5-394A-95DA0B0EB4E4}"/>
              </a:ext>
            </a:extLst>
          </p:cNvPr>
          <p:cNvSpPr txBox="1"/>
          <p:nvPr/>
        </p:nvSpPr>
        <p:spPr>
          <a:xfrm>
            <a:off x="987552" y="1225296"/>
            <a:ext cx="9683496" cy="4154984"/>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The aim is to investigate machine learning-based techniques for water quality forecasting by predicting results with the best accuracy.</a:t>
            </a:r>
          </a:p>
          <a:p>
            <a:pPr marL="285750" indent="-285750" algn="jus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The analysis of the data set by supervised machine learning technique(SMLT) to capture information like variable identification, </a:t>
            </a:r>
            <a:r>
              <a:rPr lang="en-US" sz="2400" dirty="0" err="1">
                <a:effectLst/>
                <a:latin typeface="Times New Roman" panose="02020603050405020304" pitchFamily="18" charset="0"/>
                <a:ea typeface="Times New Roman" panose="02020603050405020304" pitchFamily="18" charset="0"/>
              </a:rPr>
              <a:t>uni</a:t>
            </a:r>
            <a:r>
              <a:rPr lang="en-US" sz="2400" dirty="0">
                <a:effectLst/>
                <a:latin typeface="Times New Roman" panose="02020603050405020304" pitchFamily="18" charset="0"/>
                <a:ea typeface="Times New Roman" panose="02020603050405020304" pitchFamily="18" charset="0"/>
              </a:rPr>
              <a:t>-variate analysis, bi-variate and multivariate analysis, missing value treatments and analysis data validation, data cleaning/preparation, and data visualization will be done on the entire given data set.  </a:t>
            </a:r>
          </a:p>
          <a:p>
            <a:pPr marL="285750" indent="-285750" algn="jus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To propose a machine learning-based method to accurately predict the Water Quality Index value by prediction results in the form of best accuracy from comparing supervised classification machine learning algorithms. </a:t>
            </a:r>
            <a:endParaRPr lang="en-IN" sz="2400" dirty="0"/>
          </a:p>
        </p:txBody>
      </p:sp>
    </p:spTree>
    <p:extLst>
      <p:ext uri="{BB962C8B-B14F-4D97-AF65-F5344CB8AC3E}">
        <p14:creationId xmlns:p14="http://schemas.microsoft.com/office/powerpoint/2010/main" val="1442042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4BF305-EE80-2751-85C0-DF342F76213B}"/>
              </a:ext>
            </a:extLst>
          </p:cNvPr>
          <p:cNvSpPr txBox="1"/>
          <p:nvPr/>
        </p:nvSpPr>
        <p:spPr>
          <a:xfrm>
            <a:off x="4032504" y="164592"/>
            <a:ext cx="3076483" cy="523220"/>
          </a:xfrm>
          <a:prstGeom prst="rect">
            <a:avLst/>
          </a:prstGeom>
          <a:noFill/>
        </p:spPr>
        <p:txBody>
          <a:bodyPr wrap="none" rtlCol="0">
            <a:spAutoFit/>
          </a:bodyPr>
          <a:lstStyle/>
          <a:p>
            <a:r>
              <a:rPr lang="en-US" sz="2800" b="1" dirty="0"/>
              <a:t>EXISTING SYSTEM</a:t>
            </a:r>
            <a:endParaRPr lang="en-IN" sz="2800" b="1" dirty="0"/>
          </a:p>
        </p:txBody>
      </p:sp>
      <p:sp>
        <p:nvSpPr>
          <p:cNvPr id="3" name="TextBox 2">
            <a:extLst>
              <a:ext uri="{FF2B5EF4-FFF2-40B4-BE49-F238E27FC236}">
                <a16:creationId xmlns:a16="http://schemas.microsoft.com/office/drawing/2014/main" id="{7370277E-E2A6-D55A-AF16-77118A7C458D}"/>
              </a:ext>
            </a:extLst>
          </p:cNvPr>
          <p:cNvSpPr txBox="1"/>
          <p:nvPr/>
        </p:nvSpPr>
        <p:spPr>
          <a:xfrm>
            <a:off x="1106424" y="1408176"/>
            <a:ext cx="9582912"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err="1">
                <a:effectLst/>
                <a:latin typeface="Times New Roman" panose="02020603050405020304" pitchFamily="18" charset="0"/>
                <a:ea typeface="Times New Roman" panose="02020603050405020304" pitchFamily="18" charset="0"/>
              </a:rPr>
              <a:t>Sensorized</a:t>
            </a:r>
            <a:r>
              <a:rPr lang="en-US" sz="2400" dirty="0">
                <a:effectLst/>
                <a:latin typeface="Times New Roman" panose="02020603050405020304" pitchFamily="18" charset="0"/>
                <a:ea typeface="Times New Roman" panose="02020603050405020304" pitchFamily="18" charset="0"/>
              </a:rPr>
              <a:t> equipment that can autonomously measure the important physical, chemical, and biological (PCB) characteristics is now easily available.</a:t>
            </a:r>
          </a:p>
          <a:p>
            <a:pPr marL="285750" indent="-285750" algn="just">
              <a:buFont typeface="Arial" panose="020B0604020202020204" pitchFamily="34" charset="0"/>
              <a:buChar char="•"/>
            </a:pPr>
            <a:endParaRPr lang="en-US" sz="2400" dirty="0">
              <a:effectLst/>
              <a:latin typeface="Times New Roman" panose="02020603050405020304" pitchFamily="18" charset="0"/>
              <a:ea typeface="Times New Roman" panose="02020603050405020304" pitchFamily="18" charset="0"/>
            </a:endParaRPr>
          </a:p>
          <a:p>
            <a:pPr marL="342900" indent="-342900" algn="jus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However, due to a lack of standardized methodologies for data collection and processing, </a:t>
            </a:r>
            <a:r>
              <a:rPr lang="en-US" sz="2400" dirty="0" err="1">
                <a:effectLst/>
                <a:latin typeface="Times New Roman" panose="02020603050405020304" pitchFamily="18" charset="0"/>
                <a:ea typeface="Times New Roman" panose="02020603050405020304" pitchFamily="18" charset="0"/>
              </a:rPr>
              <a:t>spatio</a:t>
            </a:r>
            <a:r>
              <a:rPr lang="en-US" sz="2400" dirty="0">
                <a:effectLst/>
                <a:latin typeface="Times New Roman" panose="02020603050405020304" pitchFamily="18" charset="0"/>
                <a:ea typeface="Times New Roman" panose="02020603050405020304" pitchFamily="18" charset="0"/>
              </a:rPr>
              <a:t> temporal volatility of critical parameters in water bodies, and novel contaminants, there is a gap between data quality, data gathering, and data interpretation</a:t>
            </a:r>
            <a:r>
              <a:rPr lang="en-US" sz="2400" dirty="0">
                <a:latin typeface="Times New Roman" panose="02020603050405020304" pitchFamily="18" charset="0"/>
                <a:ea typeface="Times New Roman" panose="02020603050405020304" pitchFamily="18" charset="0"/>
              </a:rPr>
              <a:t>.</a:t>
            </a:r>
          </a:p>
          <a:p>
            <a:pPr marL="342900" indent="-342900" algn="just">
              <a:buFont typeface="Arial" panose="020B0604020202020204" pitchFamily="34" charset="0"/>
              <a:buChar char="•"/>
            </a:pPr>
            <a:endParaRPr lang="en-US" sz="2400" dirty="0">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For standardized data analysis and forecasting, sophisticated algorithms could also be used.</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400" dirty="0"/>
          </a:p>
        </p:txBody>
      </p:sp>
    </p:spTree>
    <p:extLst>
      <p:ext uri="{BB962C8B-B14F-4D97-AF65-F5344CB8AC3E}">
        <p14:creationId xmlns:p14="http://schemas.microsoft.com/office/powerpoint/2010/main" val="658333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BAB84B-D0E4-8B46-6016-D5C3641A5D30}"/>
              </a:ext>
            </a:extLst>
          </p:cNvPr>
          <p:cNvSpPr txBox="1"/>
          <p:nvPr/>
        </p:nvSpPr>
        <p:spPr>
          <a:xfrm>
            <a:off x="3346704" y="649224"/>
            <a:ext cx="4187952" cy="584775"/>
          </a:xfrm>
          <a:prstGeom prst="rect">
            <a:avLst/>
          </a:prstGeom>
          <a:noFill/>
        </p:spPr>
        <p:txBody>
          <a:bodyPr wrap="square" rtlCol="0">
            <a:spAutoFit/>
          </a:bodyPr>
          <a:lstStyle/>
          <a:p>
            <a:r>
              <a:rPr lang="en-US" sz="3200" b="1" dirty="0"/>
              <a:t>DISADVANTAGES</a:t>
            </a:r>
            <a:endParaRPr lang="en-IN" sz="3200" b="1" dirty="0"/>
          </a:p>
        </p:txBody>
      </p:sp>
      <p:sp>
        <p:nvSpPr>
          <p:cNvPr id="4" name="TextBox 3">
            <a:extLst>
              <a:ext uri="{FF2B5EF4-FFF2-40B4-BE49-F238E27FC236}">
                <a16:creationId xmlns:a16="http://schemas.microsoft.com/office/drawing/2014/main" id="{C7FC03AC-7C5C-4114-9C72-228880189F95}"/>
              </a:ext>
            </a:extLst>
          </p:cNvPr>
          <p:cNvSpPr txBox="1"/>
          <p:nvPr/>
        </p:nvSpPr>
        <p:spPr>
          <a:xfrm>
            <a:off x="1719072" y="2130552"/>
            <a:ext cx="6199632" cy="1900007"/>
          </a:xfrm>
          <a:prstGeom prst="rect">
            <a:avLst/>
          </a:prstGeom>
          <a:noFill/>
        </p:spPr>
        <p:txBody>
          <a:bodyPr wrap="square" rtlCol="0">
            <a:spAutoFit/>
          </a:bodyPr>
          <a:lstStyle/>
          <a:p>
            <a:pPr marL="285750" indent="-285750" algn="just">
              <a:lnSpc>
                <a:spcPct val="115000"/>
              </a:lnSpc>
              <a:spcAft>
                <a:spcPts val="1000"/>
              </a:spcAft>
              <a:buFont typeface="Arial" panose="020B0604020202020204" pitchFamily="34" charset="0"/>
              <a:buChar char="•"/>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Less Accuracy</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pPr>
            <a:r>
              <a:rPr lang="en-US" sz="3600" dirty="0">
                <a:latin typeface="Times New Roman" panose="02020603050405020304" pitchFamily="18" charset="0"/>
                <a:ea typeface="Times New Roman" panose="02020603050405020304" pitchFamily="18" charset="0"/>
                <a:cs typeface="Times New Roman" panose="02020603050405020304" pitchFamily="18" charset="0"/>
              </a:rPr>
              <a:t>L</a:t>
            </a:r>
            <a:r>
              <a:rPr lang="en-US" sz="3600" dirty="0">
                <a:effectLst/>
                <a:latin typeface="Times New Roman" panose="02020603050405020304" pitchFamily="18" charset="0"/>
                <a:ea typeface="Times New Roman" panose="02020603050405020304" pitchFamily="18" charset="0"/>
                <a:cs typeface="Times New Roman" panose="02020603050405020304" pitchFamily="18" charset="0"/>
              </a:rPr>
              <a:t>ow Efficiency</a:t>
            </a:r>
            <a:endParaRPr lang="en-IN" sz="3600" dirty="0">
              <a:effectLst/>
              <a:latin typeface="Calibri" panose="020F050202020403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dirty="0"/>
          </a:p>
        </p:txBody>
      </p:sp>
      <p:pic>
        <p:nvPicPr>
          <p:cNvPr id="2" name="Picture 1">
            <a:extLst>
              <a:ext uri="{FF2B5EF4-FFF2-40B4-BE49-F238E27FC236}">
                <a16:creationId xmlns:a16="http://schemas.microsoft.com/office/drawing/2014/main" id="{130ADE99-0E07-05E9-8B54-0C1403D88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976" y="1592826"/>
            <a:ext cx="3566947" cy="4049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6094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EADBE1-26E2-5CA7-DB82-A4EB87D11AFF}"/>
              </a:ext>
            </a:extLst>
          </p:cNvPr>
          <p:cNvSpPr txBox="1"/>
          <p:nvPr/>
        </p:nvSpPr>
        <p:spPr>
          <a:xfrm>
            <a:off x="3803904" y="685800"/>
            <a:ext cx="3493008" cy="523220"/>
          </a:xfrm>
          <a:prstGeom prst="rect">
            <a:avLst/>
          </a:prstGeom>
          <a:noFill/>
        </p:spPr>
        <p:txBody>
          <a:bodyPr wrap="square" rtlCol="0">
            <a:spAutoFit/>
          </a:bodyPr>
          <a:lstStyle/>
          <a:p>
            <a:r>
              <a:rPr lang="en-US" sz="2800" b="1" dirty="0"/>
              <a:t>PROPOSED SYSTEM</a:t>
            </a:r>
            <a:endParaRPr lang="en-IN" sz="2800" b="1" dirty="0"/>
          </a:p>
        </p:txBody>
      </p:sp>
      <p:sp>
        <p:nvSpPr>
          <p:cNvPr id="3" name="TextBox 2">
            <a:extLst>
              <a:ext uri="{FF2B5EF4-FFF2-40B4-BE49-F238E27FC236}">
                <a16:creationId xmlns:a16="http://schemas.microsoft.com/office/drawing/2014/main" id="{AC0B21F0-330F-5FE5-D79D-140A33819E1E}"/>
              </a:ext>
            </a:extLst>
          </p:cNvPr>
          <p:cNvSpPr txBox="1"/>
          <p:nvPr/>
        </p:nvSpPr>
        <p:spPr>
          <a:xfrm>
            <a:off x="786384" y="1737360"/>
            <a:ext cx="10908792" cy="3693319"/>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The proposed method is to build a machine learning model for Water quality</a:t>
            </a:r>
            <a:r>
              <a:rPr lang="en-US" sz="1800" dirty="0">
                <a:effectLst/>
                <a:latin typeface="Times New Roman" panose="02020603050405020304" pitchFamily="18" charset="0"/>
                <a:ea typeface="Times New Roman" panose="02020603050405020304" pitchFamily="18" charset="0"/>
              </a:rPr>
              <a:t>. </a:t>
            </a:r>
          </a:p>
          <a:p>
            <a:pPr marL="285750" indent="-285750" algn="just">
              <a:buFont typeface="Arial" panose="020B0604020202020204" pitchFamily="34" charset="0"/>
              <a:buChar char="•"/>
            </a:pPr>
            <a:endParaRPr lang="en-US" sz="18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The process carries from data collection where the past data related to Water qualities are collected. </a:t>
            </a:r>
          </a:p>
          <a:p>
            <a:pPr marL="285750" indent="-285750" algn="just">
              <a:buFont typeface="Arial" panose="020B0604020202020204" pitchFamily="34" charset="0"/>
              <a:buChar char="•"/>
            </a:pPr>
            <a:endParaRPr lang="en-US" sz="24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Machine learning is now applied and mostly used in health care where it reduces the manual effort and a better model makes error less which leads to saving the life. </a:t>
            </a:r>
          </a:p>
          <a:p>
            <a:pPr marL="285750" indent="-285750" algn="just">
              <a:buFont typeface="Arial" panose="020B0604020202020204" pitchFamily="34" charset="0"/>
              <a:buChar char="•"/>
            </a:pPr>
            <a:endParaRPr lang="en-US" sz="2400" dirty="0">
              <a:effectLst/>
              <a:latin typeface="Times New Roman" panose="02020603050405020304" pitchFamily="18" charset="0"/>
              <a:ea typeface="Times New Roman" panose="02020603050405020304" pitchFamily="18" charset="0"/>
            </a:endParaRPr>
          </a:p>
          <a:p>
            <a:pPr marL="285750" indent="-285750" algn="jus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rPr>
              <a:t>Machine learning algorithms are applied to the dataset where the pattern of data is learned.</a:t>
            </a:r>
          </a:p>
        </p:txBody>
      </p:sp>
    </p:spTree>
    <p:extLst>
      <p:ext uri="{BB962C8B-B14F-4D97-AF65-F5344CB8AC3E}">
        <p14:creationId xmlns:p14="http://schemas.microsoft.com/office/powerpoint/2010/main" val="1574949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0E2FD2-0D97-A87E-62D4-476DB72C8332}"/>
              </a:ext>
            </a:extLst>
          </p:cNvPr>
          <p:cNvSpPr txBox="1"/>
          <p:nvPr/>
        </p:nvSpPr>
        <p:spPr>
          <a:xfrm>
            <a:off x="3703320" y="384048"/>
            <a:ext cx="3493008" cy="646331"/>
          </a:xfrm>
          <a:prstGeom prst="rect">
            <a:avLst/>
          </a:prstGeom>
          <a:noFill/>
        </p:spPr>
        <p:txBody>
          <a:bodyPr wrap="square" rtlCol="0">
            <a:spAutoFit/>
          </a:bodyPr>
          <a:lstStyle/>
          <a:p>
            <a:r>
              <a:rPr lang="en-US" sz="3600" b="1" dirty="0"/>
              <a:t>ADVANTAGES</a:t>
            </a:r>
            <a:endParaRPr lang="en-IN" sz="3600" b="1" dirty="0"/>
          </a:p>
        </p:txBody>
      </p:sp>
      <p:sp>
        <p:nvSpPr>
          <p:cNvPr id="3" name="TextBox 2">
            <a:extLst>
              <a:ext uri="{FF2B5EF4-FFF2-40B4-BE49-F238E27FC236}">
                <a16:creationId xmlns:a16="http://schemas.microsoft.com/office/drawing/2014/main" id="{C6E799E8-5023-A552-82E7-4B01EB7453E1}"/>
              </a:ext>
            </a:extLst>
          </p:cNvPr>
          <p:cNvSpPr txBox="1"/>
          <p:nvPr/>
        </p:nvSpPr>
        <p:spPr>
          <a:xfrm>
            <a:off x="2231136" y="1591055"/>
            <a:ext cx="6656832" cy="1317348"/>
          </a:xfrm>
          <a:prstGeom prst="rect">
            <a:avLst/>
          </a:prstGeom>
          <a:noFill/>
        </p:spPr>
        <p:txBody>
          <a:bodyPr wrap="square" rtlCol="0">
            <a:spAutoFit/>
          </a:bodyPr>
          <a:lstStyle/>
          <a:p>
            <a:pPr marL="457200" indent="-457200">
              <a:lnSpc>
                <a:spcPct val="115000"/>
              </a:lnSpc>
              <a:spcAft>
                <a:spcPts val="1000"/>
              </a:spcAft>
              <a:buFont typeface="Arial" panose="020B0604020202020204" pitchFamily="34" charset="0"/>
              <a:buChar char="•"/>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High accuracy</a:t>
            </a:r>
            <a:endParaRPr lang="en-IN" sz="3200" dirty="0">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lnSpc>
                <a:spcPct val="115000"/>
              </a:lnSpc>
              <a:spcAft>
                <a:spcPts val="1000"/>
              </a:spcAft>
              <a:buFont typeface="Arial" panose="020B0604020202020204" pitchFamily="34" charset="0"/>
              <a:buChar char="•"/>
            </a:pPr>
            <a:r>
              <a:rPr lang="en-US" sz="3200" dirty="0">
                <a:effectLst/>
                <a:latin typeface="Times New Roman" panose="02020603050405020304" pitchFamily="18" charset="0"/>
                <a:ea typeface="Times New Roman" panose="02020603050405020304" pitchFamily="18" charset="0"/>
                <a:cs typeface="Times New Roman" panose="02020603050405020304" pitchFamily="18" charset="0"/>
              </a:rPr>
              <a:t>High efficiency</a:t>
            </a:r>
            <a:endParaRPr lang="en-IN" sz="32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9373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D372C5-9CE6-1F5E-35A6-8466DDCDE420}"/>
              </a:ext>
            </a:extLst>
          </p:cNvPr>
          <p:cNvSpPr txBox="1"/>
          <p:nvPr/>
        </p:nvSpPr>
        <p:spPr>
          <a:xfrm>
            <a:off x="1500513" y="685800"/>
            <a:ext cx="7013448" cy="5254103"/>
          </a:xfrm>
          <a:prstGeom prst="rect">
            <a:avLst/>
          </a:prstGeom>
          <a:noFill/>
        </p:spPr>
        <p:txBody>
          <a:bodyPr wrap="square" rtlCol="0">
            <a:spAutoFit/>
          </a:bodyPr>
          <a:lstStyle/>
          <a:p>
            <a:pPr algn="just">
              <a:lnSpc>
                <a:spcPct val="150000"/>
              </a:lnSpc>
            </a:pPr>
            <a:r>
              <a:rPr lang="en-US" sz="1800" b="1" u="sng" dirty="0">
                <a:effectLst/>
                <a:latin typeface="Times New Roman" panose="02020603050405020304" pitchFamily="18" charset="0"/>
                <a:ea typeface="Times New Roman" panose="02020603050405020304" pitchFamily="18" charset="0"/>
              </a:rPr>
              <a:t>HARDWARE &amp; SOFTWARE REQUIREMENTS:</a:t>
            </a:r>
            <a:endParaRPr lang="en-IN" sz="1800" dirty="0">
              <a:effectLst/>
              <a:latin typeface="Times New Roman" panose="02020603050405020304" pitchFamily="18" charset="0"/>
              <a:ea typeface="Times New Roman" panose="02020603050405020304" pitchFamily="18" charset="0"/>
            </a:endParaRPr>
          </a:p>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HARDWARE REQUIREMENTS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System   		:  	i5.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Ram   		:  	 4 GB.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Hard Disk         :          40 GB</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pPr>
            <a: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t>SOFTWARE REQUIREMENTS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Operating system  	:  	Windows8.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lnSpc>
                <a:spcPct val="150000"/>
              </a:lnSpc>
              <a:spcAft>
                <a:spcPts val="1000"/>
              </a:spcAft>
              <a:buSzPts val="1000"/>
              <a:buFont typeface="Symbol" panose="05050102010706020507" pitchFamily="18" charset="2"/>
              <a:buChar char=""/>
              <a:tabLst>
                <a:tab pos="457200" algn="l"/>
              </a:tabLs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Coding Language 	: 	python3.7.0</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pic>
        <p:nvPicPr>
          <p:cNvPr id="3" name="Picture 2">
            <a:extLst>
              <a:ext uri="{FF2B5EF4-FFF2-40B4-BE49-F238E27FC236}">
                <a16:creationId xmlns:a16="http://schemas.microsoft.com/office/drawing/2014/main" id="{77BC036F-0374-EEED-1951-E2B19C3E2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96179"/>
            <a:ext cx="3178437" cy="4416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995835"/>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270</TotalTime>
  <Words>1061</Words>
  <Application>Microsoft Office PowerPoint</Application>
  <PresentationFormat>Widescreen</PresentationFormat>
  <Paragraphs>106</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Century Gothic</vt:lpstr>
      <vt:lpstr>Symbol</vt:lpstr>
      <vt:lpstr>Times New Roman</vt:lpstr>
      <vt:lpstr>Wingdings</vt:lpstr>
      <vt:lpstr>Wingdings 3</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vamshi krishna gajula</dc:creator>
  <cp:lastModifiedBy>Indhu Pendem</cp:lastModifiedBy>
  <cp:revision>9</cp:revision>
  <dcterms:created xsi:type="dcterms:W3CDTF">2024-09-19T04:57:17Z</dcterms:created>
  <dcterms:modified xsi:type="dcterms:W3CDTF">2024-10-25T06:03:51Z</dcterms:modified>
</cp:coreProperties>
</file>